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3D54-14CB-4E9E-8754-F6B4A481965B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02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5733E-1A6C-494A-92C0-B6FD2CDD304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073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E1606-7660-4FC6-B5A4-6F608B9ECCF4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3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8D61F-A3CF-44FE-856C-80B2D2CF774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6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3F2E-EB5E-4430-A90D-462BAF0BF22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36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AB860-33DC-49AF-90FB-5914AD5E0306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25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2750D-C107-42BF-9326-4A7D869A543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41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2FB36-4134-436E-9327-8752223EE410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70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3F6E7-7774-4CCA-9A54-566264E18F3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07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003C-A38B-4D6D-8ED7-00FBB5221FA2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5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CD457-3584-43F2-8B7A-6BB680656A0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12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imes New Roman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9C6AAD-83C0-4745-B180-BC86584919FF}" type="slidenum">
              <a:rPr lang="en-US">
                <a:solidFill>
                  <a:srgbClr val="04617B">
                    <a:shade val="9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prstClr val="black"/>
                </a:solidFill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524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ChangeArrowheads="1"/>
          </p:cNvSpPr>
          <p:nvPr/>
        </p:nvSpPr>
        <p:spPr bwMode="auto">
          <a:xfrm>
            <a:off x="1219200" y="1219200"/>
            <a:ext cx="6629400" cy="12926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3333FF"/>
                </a:solidFill>
                <a:latin typeface="Bookman Old Style" pitchFamily="18" charset="0"/>
              </a:rPr>
              <a:t>Aldehydes</a:t>
            </a:r>
            <a:r>
              <a:rPr lang="en-US" sz="3600" b="1" dirty="0">
                <a:solidFill>
                  <a:srgbClr val="3333FF"/>
                </a:solidFill>
                <a:latin typeface="Bookman Old Style" pitchFamily="18" charset="0"/>
              </a:rPr>
              <a:t> and </a:t>
            </a:r>
            <a:r>
              <a:rPr lang="en-US" sz="3600" b="1" dirty="0" err="1">
                <a:solidFill>
                  <a:srgbClr val="3333FF"/>
                </a:solidFill>
                <a:latin typeface="Bookman Old Style" pitchFamily="18" charset="0"/>
              </a:rPr>
              <a:t>Ketones</a:t>
            </a:r>
            <a:endParaRPr lang="en-US" sz="3600" dirty="0">
              <a:solidFill>
                <a:srgbClr val="3333FF"/>
              </a:solidFill>
              <a:latin typeface="Bookman Old Style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3333FF"/>
              </a:solidFill>
              <a:latin typeface="Bookman Old Style" pitchFamily="18" charset="0"/>
            </a:endParaRPr>
          </a:p>
        </p:txBody>
      </p:sp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5105400" y="4495800"/>
            <a:ext cx="3733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8000"/>
                </a:solidFill>
              </a:rPr>
              <a:t>Prepared by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8000"/>
                </a:solidFill>
              </a:rPr>
              <a:t>Dr.S.Ignatius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Arockiam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srgbClr val="008000"/>
                </a:solidFill>
              </a:rPr>
              <a:t>Dept</a:t>
            </a:r>
            <a:r>
              <a:rPr lang="en-US" sz="2000" b="1" dirty="0" smtClean="0">
                <a:solidFill>
                  <a:srgbClr val="008000"/>
                </a:solidFill>
              </a:rPr>
              <a:t> of chemistry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8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543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COMMON NAMES FOR KETONES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 				- 	Dimethyl ketone</a:t>
            </a:r>
            <a:endParaRPr lang="en-US">
              <a:solidFill>
                <a:srgbClr val="660066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828800" y="1524000"/>
          <a:ext cx="21351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S ChemDraw Drawing" r:id="rId3" imgW="704088" imgH="402336" progId="ChemDraw.Document.6.0">
                  <p:embed/>
                </p:oleObj>
              </mc:Choice>
              <mc:Fallback>
                <p:oleObj name="CS ChemDraw Drawing" r:id="rId3" imgW="704088" imgH="40233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21351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838200" y="3200400"/>
          <a:ext cx="7618413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S ChemDraw Drawing" r:id="rId5" imgW="4067556" imgH="702564" progId="ChemDraw.Document.6.0">
                  <p:embed/>
                </p:oleObj>
              </mc:Choice>
              <mc:Fallback>
                <p:oleObj name="CS ChemDraw Drawing" r:id="rId5" imgW="4067556" imgH="70256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7618413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4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90600" y="914400"/>
            <a:ext cx="7315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Ortho </a:t>
            </a:r>
            <a:r>
              <a:rPr lang="en-US" b="1" dirty="0" err="1" smtClean="0">
                <a:solidFill>
                  <a:schemeClr val="accent2"/>
                </a:solidFill>
              </a:rPr>
              <a:t>phenones</a:t>
            </a:r>
            <a:r>
              <a:rPr lang="en-US" b="1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b="1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Derived from common name of carboxylic acid, drop –</a:t>
            </a:r>
            <a:r>
              <a:rPr lang="en-US" dirty="0" err="1"/>
              <a:t>ic</a:t>
            </a:r>
            <a:r>
              <a:rPr lang="en-US" dirty="0"/>
              <a:t> acid, add –(o)</a:t>
            </a:r>
            <a:r>
              <a:rPr lang="en-US" dirty="0" err="1"/>
              <a:t>phenone</a:t>
            </a:r>
            <a:r>
              <a:rPr lang="en-US" dirty="0"/>
              <a:t>.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581400" y="762000"/>
          <a:ext cx="1912938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S ChemDraw Drawing" r:id="rId3" imgW="792480" imgH="402336" progId="ChemDraw.Document.6.0">
                  <p:embed/>
                </p:oleObj>
              </mc:Choice>
              <mc:Fallback>
                <p:oleObj name="CS ChemDraw Drawing" r:id="rId3" imgW="792480" imgH="40233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762000"/>
                        <a:ext cx="1912938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219200" y="3276600"/>
          <a:ext cx="6164263" cy="227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S ChemDraw Drawing" r:id="rId5" imgW="2758440" imgH="1024128" progId="ChemDraw.Document.6.0">
                  <p:embed/>
                </p:oleObj>
              </mc:Choice>
              <mc:Fallback>
                <p:oleObj name="CS ChemDraw Drawing" r:id="rId5" imgW="2758440" imgH="1024128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6164263" cy="227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17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762000"/>
            <a:ext cx="7848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Ketones:  IUPAC </a:t>
            </a:r>
            <a:r>
              <a:rPr lang="en-US" b="1" dirty="0" smtClean="0">
                <a:solidFill>
                  <a:schemeClr val="accent2"/>
                </a:solidFill>
              </a:rPr>
              <a:t>nomenclature</a:t>
            </a:r>
            <a:endParaRPr lang="en-US" b="1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(i) Parent chain is the  </a:t>
            </a:r>
            <a:r>
              <a:rPr lang="en-US" dirty="0"/>
              <a:t>longest continuous carbon chain containing the carbonyl group</a:t>
            </a:r>
            <a:r>
              <a:rPr lang="en-US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(ii) </a:t>
            </a:r>
            <a:r>
              <a:rPr lang="en-US" dirty="0"/>
              <a:t>drop –e, add –one.  Prefix a </a:t>
            </a:r>
            <a:r>
              <a:rPr lang="en-US" dirty="0" err="1"/>
              <a:t>locant</a:t>
            </a:r>
            <a:r>
              <a:rPr lang="en-US" dirty="0"/>
              <a:t> for the position of the carbonyl using the principle of lower number.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14400" y="3810000"/>
          <a:ext cx="73914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CS ChemDraw Drawing" r:id="rId3" imgW="3919728" imgH="702564" progId="ChemDraw.Document.6.0">
                  <p:embed/>
                </p:oleObj>
              </mc:Choice>
              <mc:Fallback>
                <p:oleObj name="CS ChemDraw Drawing" r:id="rId3" imgW="3919728" imgH="70256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7391400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80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7724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Century Schoolbook" pitchFamily="18" charset="0"/>
              </a:rPr>
              <a:t>Physical properties: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Century Schoolbook" pitchFamily="18" charset="0"/>
              </a:rPr>
              <a:t>(i)Carbonyl compounds are polar in nature and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</a:rPr>
              <a:t>there is no 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hydrogen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bonding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 </a:t>
            </a:r>
            <a:r>
              <a:rPr lang="en-US" sz="2000" dirty="0" smtClean="0">
                <a:latin typeface="Century Schoolbook" pitchFamily="18" charset="0"/>
              </a:rPr>
              <a:t>between the atoms</a:t>
            </a:r>
            <a:endParaRPr lang="en-US" sz="2000" dirty="0">
              <a:latin typeface="Century Schoolbook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Century Schoolbook" pitchFamily="18" charset="0"/>
              </a:rPr>
              <a:t>(ii)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Melting and boiling points  </a:t>
            </a:r>
            <a:r>
              <a:rPr lang="en-US" sz="2000" dirty="0">
                <a:latin typeface="Century Schoolbook" pitchFamily="18" charset="0"/>
              </a:rPr>
              <a:t>are relatively moderate for covalent </a:t>
            </a:r>
            <a:r>
              <a:rPr lang="en-US" sz="2000" dirty="0" smtClean="0">
                <a:latin typeface="Century Schoolbook" pitchFamily="18" charset="0"/>
              </a:rPr>
              <a:t>substances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 smtClean="0">
                <a:latin typeface="Century Schoolbook" pitchFamily="18" charset="0"/>
              </a:rPr>
              <a:t>(iii) Compounds are water insoluble . Except the compounds having  four carbons </a:t>
            </a:r>
            <a:r>
              <a:rPr lang="en-US" sz="2000" dirty="0">
                <a:latin typeface="Century Schoolbook" pitchFamily="18" charset="0"/>
              </a:rPr>
              <a:t>or less)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59121"/>
              </p:ext>
            </p:extLst>
          </p:nvPr>
        </p:nvGraphicFramePr>
        <p:xfrm>
          <a:off x="3352801" y="1371601"/>
          <a:ext cx="3276600" cy="220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CS ChemDraw Drawing" r:id="rId3" imgW="1135380" imgH="755904" progId="ChemDraw.Document.6.0">
                  <p:embed/>
                </p:oleObj>
              </mc:Choice>
              <mc:Fallback>
                <p:oleObj name="CS ChemDraw Drawing" r:id="rId3" imgW="1135380" imgH="75590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1" y="1371601"/>
                        <a:ext cx="3276600" cy="2201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0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62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C00000"/>
                </a:solidFill>
                <a:latin typeface="Century Schoolbook" pitchFamily="18" charset="0"/>
              </a:rPr>
              <a:t>Spectroscopic analysis</a:t>
            </a:r>
            <a:r>
              <a:rPr lang="en-US" b="1" dirty="0" smtClean="0">
                <a:solidFill>
                  <a:schemeClr val="accent2"/>
                </a:solidFill>
                <a:latin typeface="Century Schoolbook" pitchFamily="18" charset="0"/>
              </a:rPr>
              <a:t>:</a:t>
            </a:r>
            <a:endParaRPr lang="en-US" b="1" dirty="0">
              <a:solidFill>
                <a:schemeClr val="accent2"/>
              </a:solidFill>
              <a:latin typeface="Century Schoolbook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Century Schoolbook" pitchFamily="18" charset="0"/>
              </a:rPr>
              <a:t>IR gives the spectroscopy gives the following </a:t>
            </a:r>
            <a:r>
              <a:rPr lang="en-US" dirty="0" err="1" smtClean="0">
                <a:latin typeface="Century Schoolbook" pitchFamily="18" charset="0"/>
              </a:rPr>
              <a:t>strectching</a:t>
            </a:r>
            <a:r>
              <a:rPr lang="en-US" dirty="0" smtClean="0">
                <a:latin typeface="Century Schoolbook" pitchFamily="18" charset="0"/>
              </a:rPr>
              <a:t> frequencies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74374"/>
              </p:ext>
            </p:extLst>
          </p:nvPr>
        </p:nvGraphicFramePr>
        <p:xfrm>
          <a:off x="1524000" y="3276600"/>
          <a:ext cx="6096000" cy="2819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29694">
                <a:tc>
                  <a:txBody>
                    <a:bodyPr/>
                    <a:lstStyle/>
                    <a:p>
                      <a:r>
                        <a:rPr lang="en-US" dirty="0" smtClean="0"/>
                        <a:t>Compound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Strectching</a:t>
                      </a:r>
                      <a:r>
                        <a:rPr lang="en-US" dirty="0" smtClean="0"/>
                        <a:t> frequency</a:t>
                      </a:r>
                    </a:p>
                    <a:p>
                      <a:r>
                        <a:rPr lang="en-US" dirty="0" smtClean="0"/>
                        <a:t>(cm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0" dirty="0" smtClean="0"/>
                        <a:t>)</a:t>
                      </a:r>
                      <a:endParaRPr lang="en-US" baseline="0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smtClean="0"/>
                        <a:t>RCHO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1725</a:t>
                      </a:r>
                      <a:endParaRPr lang="en-US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1700</a:t>
                      </a:r>
                      <a:endParaRPr lang="en-US" dirty="0"/>
                    </a:p>
                  </a:txBody>
                  <a:tcPr/>
                </a:tc>
              </a:tr>
              <a:tr h="596569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8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467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1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1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1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12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  <a:latin typeface="Century Schoolbook" pitchFamily="18" charset="0"/>
              </a:rPr>
              <a:t>Oxidation/Reduction: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Century Schoolbook" pitchFamily="18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entury Schoolbook" pitchFamily="18" charset="0"/>
              </a:rPr>
              <a:t>oxidation numbers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  <a:latin typeface="Century Schoolbook" pitchFamily="18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entury Schoolbook" pitchFamily="18" charset="0"/>
              </a:rPr>
              <a:t>oxidation number of the compounds increases from alkane to carboxylic acid.</a:t>
            </a:r>
            <a:endParaRPr lang="en-US" dirty="0">
              <a:solidFill>
                <a:srgbClr val="006600"/>
              </a:solidFill>
              <a:latin typeface="Century Schoolbook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rgbClr val="006600"/>
                </a:solidFill>
              </a:rPr>
              <a:t>	</a:t>
            </a:r>
            <a:r>
              <a:rPr lang="en-US" dirty="0"/>
              <a:t>	     </a:t>
            </a:r>
            <a:r>
              <a:rPr lang="en-US" b="1" dirty="0">
                <a:solidFill>
                  <a:srgbClr val="CC0000"/>
                </a:solidFill>
              </a:rPr>
              <a:t>oxidation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  -4	         -2	         0	             +2              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CH</a:t>
            </a:r>
            <a:r>
              <a:rPr lang="en-US" baseline="-25000" dirty="0"/>
              <a:t>4</a:t>
            </a:r>
            <a:r>
              <a:rPr lang="en-US" dirty="0"/>
              <a:t>	         CH</a:t>
            </a:r>
            <a:r>
              <a:rPr lang="en-US" baseline="-25000" dirty="0"/>
              <a:t>3</a:t>
            </a:r>
            <a:r>
              <a:rPr lang="en-US" dirty="0"/>
              <a:t>OH       H</a:t>
            </a:r>
            <a:r>
              <a:rPr lang="en-US" baseline="-25000" dirty="0"/>
              <a:t>2</a:t>
            </a:r>
            <a:r>
              <a:rPr lang="en-US" dirty="0"/>
              <a:t>C=O      HCO</a:t>
            </a:r>
            <a:r>
              <a:rPr lang="en-US" baseline="-25000" dirty="0"/>
              <a:t>2</a:t>
            </a:r>
            <a:r>
              <a:rPr lang="en-US" dirty="0"/>
              <a:t>H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/>
              <a:t> alkane	            alcohol           aldehyde      carboxylic acid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                    	  </a:t>
            </a:r>
            <a:r>
              <a:rPr lang="en-US" b="1" dirty="0">
                <a:solidFill>
                  <a:srgbClr val="CC0000"/>
                </a:solidFill>
              </a:rPr>
              <a:t>reduction</a:t>
            </a:r>
            <a:r>
              <a:rPr lang="en-US" sz="2000" b="1" dirty="0">
                <a:solidFill>
                  <a:srgbClr val="CC0000"/>
                </a:solidFill>
              </a:rPr>
              <a:t>	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495800" y="3200400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2971800" y="5562600"/>
            <a:ext cx="762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050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latin typeface="Century Schoolbook" pitchFamily="18" charset="0"/>
              </a:rPr>
              <a:t>Thank you</a:t>
            </a:r>
            <a:endParaRPr lang="en-US" sz="8000" b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10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153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rgbClr val="0033CC"/>
                </a:solidFill>
                <a:latin typeface="Century Schoolbook" pitchFamily="18" charset="0"/>
              </a:rPr>
              <a:t>Many of the names of aldehydes and ketones are derived from the names of the corresponding carboxylic acids.</a:t>
            </a:r>
          </a:p>
          <a:p>
            <a:pPr algn="just" eaLnBrk="1" hangingPunct="1">
              <a:spcBef>
                <a:spcPct val="50000"/>
              </a:spcBef>
            </a:pPr>
            <a:endParaRPr lang="en-US" sz="2800" dirty="0">
              <a:solidFill>
                <a:srgbClr val="0033CC"/>
              </a:solidFill>
              <a:latin typeface="Century Schoolbook" pitchFamily="18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rgbClr val="0033CC"/>
                </a:solidFill>
                <a:latin typeface="Century Schoolbook" pitchFamily="18" charset="0"/>
              </a:rPr>
              <a:t>The information about the  nomenclature of carboxylic acids is very useful to give the nomenclature of aldehydes and ketones </a:t>
            </a:r>
          </a:p>
          <a:p>
            <a:pPr eaLnBrk="1" hangingPunct="1">
              <a:spcBef>
                <a:spcPct val="50000"/>
              </a:spcBef>
            </a:pPr>
            <a:endParaRPr lang="en-US" b="1" dirty="0">
              <a:solidFill>
                <a:srgbClr val="FF5050"/>
              </a:solidFill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1066800" y="609600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8225852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79248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7030A0"/>
                </a:solidFill>
              </a:rPr>
              <a:t>Naming of Carboxylic acids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/>
              <a:t>R-COOH,  R-CO</a:t>
            </a:r>
            <a:r>
              <a:rPr lang="en-US" baseline="-25000"/>
              <a:t>2</a:t>
            </a:r>
            <a:r>
              <a:rPr lang="en-US"/>
              <a:t>H,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7030A0"/>
                </a:solidFill>
              </a:rPr>
              <a:t>Common names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HCO</a:t>
            </a:r>
            <a:r>
              <a:rPr lang="en-US" baseline="-25000"/>
              <a:t>2</a:t>
            </a:r>
            <a:r>
              <a:rPr lang="en-US"/>
              <a:t>H		     -	Formic acid	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H		     -	Acetic acid	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H		     -	Propionic acid	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H	     -	Butyric acid	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CH</a:t>
            </a:r>
            <a:r>
              <a:rPr lang="en-US" baseline="-25000"/>
              <a:t>3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CH</a:t>
            </a:r>
            <a:r>
              <a:rPr lang="en-US" baseline="-25000"/>
              <a:t>2</a:t>
            </a:r>
            <a:r>
              <a:rPr lang="en-US"/>
              <a:t>CO</a:t>
            </a:r>
            <a:r>
              <a:rPr lang="en-US" baseline="-25000"/>
              <a:t>2</a:t>
            </a:r>
            <a:r>
              <a:rPr lang="en-US"/>
              <a:t>H    -	Valeric acid	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419600" y="1295400"/>
          <a:ext cx="11430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S ChemDraw Drawing" r:id="rId3" imgW="530352" imgH="350520" progId="ChemDraw.Document.6.0">
                  <p:embed/>
                </p:oleObj>
              </mc:Choice>
              <mc:Fallback>
                <p:oleObj name="CS ChemDraw Drawing" r:id="rId3" imgW="530352" imgH="35052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95400"/>
                        <a:ext cx="11430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25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3400" y="1066800"/>
            <a:ext cx="746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5     4     3    2     1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/>
              <a:t>C—C—C—C—C=O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δ     γ     β     α	</a:t>
            </a:r>
            <a:r>
              <a:rPr lang="en-US">
                <a:cs typeface="Times New Roman" pitchFamily="18" charset="0"/>
              </a:rPr>
              <a:t>		        </a:t>
            </a:r>
            <a:r>
              <a:rPr lang="en-US">
                <a:solidFill>
                  <a:srgbClr val="CC0000"/>
                </a:solidFill>
                <a:cs typeface="Times New Roman" pitchFamily="18" charset="0"/>
              </a:rPr>
              <a:t>used in common names</a:t>
            </a:r>
            <a:endParaRPr lang="en-US">
              <a:solidFill>
                <a:srgbClr val="CC0000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828675" y="3094038"/>
          <a:ext cx="7096125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S ChemDraw Drawing" r:id="rId3" imgW="3125724" imgH="888492" progId="ChemDraw.Document.6.0">
                  <p:embed/>
                </p:oleObj>
              </mc:Choice>
              <mc:Fallback>
                <p:oleObj name="CS ChemDraw Drawing" r:id="rId3" imgW="3125724" imgH="888492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094038"/>
                        <a:ext cx="7096125" cy="201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>
          <a:xfrm>
            <a:off x="3581400" y="18288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5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19200" y="1600200"/>
          <a:ext cx="62484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S ChemDraw Drawing" r:id="rId3" imgW="2772156" imgH="2057400" progId="ChemDraw.Document.6.0">
                  <p:embed/>
                </p:oleObj>
              </mc:Choice>
              <mc:Fallback>
                <p:oleObj name="CS ChemDraw Drawing" r:id="rId3" imgW="2772156" imgH="20574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00200"/>
                        <a:ext cx="62484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09600" y="609600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6600"/>
                </a:solidFill>
              </a:rPr>
              <a:t>NAMING OF AROMATIC COMPOUNDS </a:t>
            </a:r>
          </a:p>
        </p:txBody>
      </p:sp>
    </p:spTree>
    <p:extLst>
      <p:ext uri="{BB962C8B-B14F-4D97-AF65-F5344CB8AC3E}">
        <p14:creationId xmlns:p14="http://schemas.microsoft.com/office/powerpoint/2010/main" val="35038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ALDEHYDES AND KETONES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“carbonyl” functional group: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6600"/>
                </a:solidFill>
              </a:rPr>
              <a:t>Aldehydes			                    Ketones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914400" y="3810000"/>
          <a:ext cx="650240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S ChemDraw Drawing" r:id="rId3" imgW="2279904" imgH="806196" progId="ChemDraw.Document.6.0">
                  <p:embed/>
                </p:oleObj>
              </mc:Choice>
              <mc:Fallback>
                <p:oleObj name="CS ChemDraw Drawing" r:id="rId3" imgW="2279904" imgH="806196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650240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800600" y="1828800"/>
          <a:ext cx="60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S ChemDraw Drawing" r:id="rId5" imgW="345440" imgH="343877" progId="ChemDraw.Document.6.0">
                  <p:embed/>
                </p:oleObj>
              </mc:Choice>
              <mc:Fallback>
                <p:oleObj name="CS ChemDraw Drawing" r:id="rId5" imgW="345440" imgH="343877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828800"/>
                        <a:ext cx="60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63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534400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 b="1" dirty="0">
              <a:solidFill>
                <a:srgbClr val="66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660066"/>
                </a:solidFill>
              </a:rPr>
              <a:t>NAMING OF ALDEHYDES FROM THEIR </a:t>
            </a:r>
            <a:endParaRPr lang="en-US" sz="2000" b="1" dirty="0" smtClean="0">
              <a:solidFill>
                <a:srgbClr val="660066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660066"/>
                </a:solidFill>
              </a:rPr>
              <a:t>COMMON </a:t>
            </a:r>
            <a:r>
              <a:rPr lang="en-US" sz="2000" b="1" dirty="0">
                <a:solidFill>
                  <a:srgbClr val="660066"/>
                </a:solidFill>
              </a:rPr>
              <a:t>NAMES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dirty="0"/>
              <a:t>	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(i) To </a:t>
            </a:r>
            <a:r>
              <a:rPr lang="en-US" dirty="0"/>
              <a:t>name the aldehydes remove  –</a:t>
            </a:r>
            <a:r>
              <a:rPr lang="en-US" dirty="0" err="1"/>
              <a:t>ic</a:t>
            </a:r>
            <a:r>
              <a:rPr lang="en-US" dirty="0"/>
              <a:t> acid from the carboxylic acid  </a:t>
            </a:r>
            <a:endParaRPr lang="en-US" dirty="0" smtClean="0"/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(ii)  </a:t>
            </a:r>
            <a:r>
              <a:rPr lang="en-US" dirty="0"/>
              <a:t>add the suffix </a:t>
            </a:r>
            <a:r>
              <a:rPr lang="en-US" dirty="0" smtClean="0"/>
              <a:t>aldehyde in the end of the compound.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                                                  CH</a:t>
            </a:r>
            <a:r>
              <a:rPr lang="en-US" baseline="-25000" dirty="0"/>
              <a:t>3</a:t>
            </a: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CH=O                         CH</a:t>
            </a:r>
            <a:r>
              <a:rPr lang="en-US" baseline="-25000" dirty="0"/>
              <a:t>3</a:t>
            </a:r>
            <a:r>
              <a:rPr lang="en-US" dirty="0"/>
              <a:t>CHCH=O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 err="1"/>
              <a:t>butyraldehyde</a:t>
            </a:r>
            <a:r>
              <a:rPr lang="en-US" dirty="0"/>
              <a:t>			      </a:t>
            </a:r>
            <a:r>
              <a:rPr lang="en-US" dirty="0" err="1"/>
              <a:t>isobutyraldehyde</a:t>
            </a: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                                                  (</a:t>
            </a:r>
            <a:r>
              <a:rPr lang="en-US" dirty="0">
                <a:cs typeface="Times New Roman" pitchFamily="18" charset="0"/>
              </a:rPr>
              <a:t>α-</a:t>
            </a:r>
            <a:r>
              <a:rPr lang="en-US" dirty="0" err="1">
                <a:cs typeface="Times New Roman" pitchFamily="18" charset="0"/>
              </a:rPr>
              <a:t>methylpropionaldehyde</a:t>
            </a:r>
            <a:r>
              <a:rPr lang="en-US" dirty="0"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560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600200" y="838200"/>
          <a:ext cx="5111750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CS ChemDraw Drawing" r:id="rId3" imgW="2350008" imgH="2270760" progId="ChemDraw.Document.6.0">
                  <p:embed/>
                </p:oleObj>
              </mc:Choice>
              <mc:Fallback>
                <p:oleObj name="CS ChemDraw Drawing" r:id="rId3" imgW="2350008" imgH="22707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838200"/>
                        <a:ext cx="5111750" cy="492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0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2296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</a:rPr>
              <a:t>NOMENCLATURE OF ORGANIC COMPOUNDS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dirty="0"/>
              <a:t>Select the  longest one from the parent chain  containing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the carbonyl group.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dirty="0"/>
              <a:t> Remove the last letter  </a:t>
            </a:r>
            <a:r>
              <a:rPr lang="en-US" b="1" dirty="0">
                <a:solidFill>
                  <a:srgbClr val="7030A0"/>
                </a:solidFill>
              </a:rPr>
              <a:t>“e”</a:t>
            </a:r>
            <a:r>
              <a:rPr lang="en-US" dirty="0"/>
              <a:t> and then add </a:t>
            </a:r>
            <a:r>
              <a:rPr lang="en-US" b="1" dirty="0">
                <a:solidFill>
                  <a:srgbClr val="7030A0"/>
                </a:solidFill>
              </a:rPr>
              <a:t>“al”</a:t>
            </a:r>
            <a:r>
              <a:rPr lang="en-US" b="1" dirty="0"/>
              <a:t> </a:t>
            </a:r>
            <a:r>
              <a:rPr lang="en-US" dirty="0"/>
              <a:t>in the name of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the  aldehyde.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 HCHO       	        -	</a:t>
            </a:r>
            <a:r>
              <a:rPr lang="en-US" dirty="0" err="1"/>
              <a:t>Methanal</a:t>
            </a:r>
            <a:r>
              <a:rPr lang="en-US" dirty="0"/>
              <a:t>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	CH</a:t>
            </a:r>
            <a:r>
              <a:rPr lang="en-US" baseline="-25000" dirty="0"/>
              <a:t>3</a:t>
            </a:r>
            <a:r>
              <a:rPr lang="en-US" dirty="0"/>
              <a:t>CHO	        -	</a:t>
            </a:r>
            <a:r>
              <a:rPr lang="en-US" dirty="0" err="1"/>
              <a:t>Ethanal</a:t>
            </a:r>
            <a:r>
              <a:rPr lang="en-US" dirty="0"/>
              <a:t>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     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CHO   - 	</a:t>
            </a:r>
            <a:r>
              <a:rPr lang="en-US" dirty="0" err="1"/>
              <a:t>butanal</a:t>
            </a: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	CH</a:t>
            </a:r>
            <a:r>
              <a:rPr lang="en-US" baseline="-25000" dirty="0"/>
              <a:t>3</a:t>
            </a:r>
            <a:r>
              <a:rPr lang="en-US" dirty="0"/>
              <a:t>CH(CH</a:t>
            </a:r>
            <a:r>
              <a:rPr lang="en-US" baseline="-25000" dirty="0"/>
              <a:t>3</a:t>
            </a:r>
            <a:r>
              <a:rPr lang="en-US" dirty="0"/>
              <a:t>)CHO -	2-methylpropanal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0666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274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Flow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IGI</dc:creator>
  <cp:lastModifiedBy>IGI</cp:lastModifiedBy>
  <cp:revision>2</cp:revision>
  <dcterms:created xsi:type="dcterms:W3CDTF">2006-08-16T00:00:00Z</dcterms:created>
  <dcterms:modified xsi:type="dcterms:W3CDTF">2016-12-05T14:04:50Z</dcterms:modified>
</cp:coreProperties>
</file>